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Raleway"/>
      <p:regular r:id="rId17"/>
    </p:embeddedFont>
    <p:embeddedFont>
      <p:font typeface="Raleway"/>
      <p:regular r:id="rId18"/>
    </p:embeddedFont>
    <p:embeddedFont>
      <p:font typeface="Raleway"/>
      <p:regular r:id="rId19"/>
    </p:embeddedFont>
    <p:embeddedFont>
      <p:font typeface="Raleway"/>
      <p:regular r:id="rId20"/>
    </p:embeddedFont>
    <p:embeddedFont>
      <p:font typeface="Roboto"/>
      <p:regular r:id="rId21"/>
    </p:embeddedFont>
    <p:embeddedFont>
      <p:font typeface="Roboto"/>
      <p:regular r:id="rId22"/>
    </p:embeddedFont>
    <p:embeddedFont>
      <p:font typeface="Roboto"/>
      <p:regular r:id="rId23"/>
    </p:embeddedFont>
    <p:embeddedFont>
      <p:font typeface="Robo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91527"/>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1B1B27"/>
                </a:solidFill>
                <a:latin typeface="Raleway" pitchFamily="34" charset="0"/>
                <a:ea typeface="Raleway" pitchFamily="34" charset="-122"/>
                <a:cs typeface="Raleway" pitchFamily="34" charset="-120"/>
              </a:rPr>
              <a:t>University Management System Website</a:t>
            </a:r>
            <a:endParaRPr lang="en-US" sz="4450" dirty="0"/>
          </a:p>
        </p:txBody>
      </p:sp>
      <p:sp>
        <p:nvSpPr>
          <p:cNvPr id="4" name="Text 1"/>
          <p:cNvSpPr/>
          <p:nvPr/>
        </p:nvSpPr>
        <p:spPr>
          <a:xfrm>
            <a:off x="793790" y="4449247"/>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The University Management System  is a comprehensive platform that streamlines administrative tasks, empowers students, and fosters a vibrant campus community.</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328624"/>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1B1B27"/>
                </a:solidFill>
                <a:latin typeface="Raleway" pitchFamily="34" charset="0"/>
                <a:ea typeface="Raleway" pitchFamily="34" charset="-122"/>
                <a:cs typeface="Raleway" pitchFamily="34" charset="-120"/>
              </a:rPr>
              <a:t>Conclusion and future enhancements</a:t>
            </a:r>
            <a:endParaRPr lang="en-US" sz="4450" dirty="0"/>
          </a:p>
        </p:txBody>
      </p:sp>
      <p:sp>
        <p:nvSpPr>
          <p:cNvPr id="4" name="Text 1"/>
          <p:cNvSpPr/>
          <p:nvPr/>
        </p:nvSpPr>
        <p:spPr>
          <a:xfrm>
            <a:off x="6280190" y="4086344"/>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The University Management System Website is a powerful tool that streamlines administrative tasks, enhances the student experience, and drives continuous improvement. As technology and student needs evolve, the system will continue to expand its capabilities to meet the changing demands of modern higher education.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94485"/>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1B1B27"/>
                </a:solidFill>
                <a:latin typeface="Raleway" pitchFamily="34" charset="0"/>
                <a:ea typeface="Raleway" pitchFamily="34" charset="-122"/>
                <a:cs typeface="Raleway" pitchFamily="34" charset="-120"/>
              </a:rPr>
              <a:t>Team Members :</a:t>
            </a:r>
            <a:endParaRPr lang="en-US" sz="4450" dirty="0"/>
          </a:p>
        </p:txBody>
      </p:sp>
      <p:sp>
        <p:nvSpPr>
          <p:cNvPr id="3" name="Text 1"/>
          <p:cNvSpPr/>
          <p:nvPr/>
        </p:nvSpPr>
        <p:spPr>
          <a:xfrm>
            <a:off x="793790" y="2722721"/>
            <a:ext cx="6244709" cy="453509"/>
          </a:xfrm>
          <a:prstGeom prst="rect">
            <a:avLst/>
          </a:prstGeom>
          <a:noFill/>
          <a:ln/>
        </p:spPr>
        <p:txBody>
          <a:bodyPr wrap="none" lIns="0" tIns="0" rIns="0" bIns="0" rtlCol="0" anchor="t"/>
          <a:lstStyle/>
          <a:p>
            <a:pPr algn="l" marL="342900" indent="-342900">
              <a:lnSpc>
                <a:spcPts val="2850"/>
              </a:lnSpc>
              <a:buSzPct val="100000"/>
              <a:buFont typeface="+mj-lt"/>
              <a:buAutoNum type="arabicPeriod" startAt="1"/>
            </a:pPr>
            <a:r>
              <a:rPr lang="en-US" sz="1750" dirty="0">
                <a:solidFill>
                  <a:srgbClr val="3C3939"/>
                </a:solidFill>
                <a:latin typeface="Roboto" pitchFamily="34" charset="0"/>
                <a:ea typeface="Roboto" pitchFamily="34" charset="-122"/>
                <a:cs typeface="Roboto" pitchFamily="34" charset="-120"/>
              </a:rPr>
              <a:t>Ezz Eldeen Amer Ali</a:t>
            </a:r>
            <a:endParaRPr lang="en-US" sz="1750" dirty="0"/>
          </a:p>
        </p:txBody>
      </p:sp>
      <p:sp>
        <p:nvSpPr>
          <p:cNvPr id="4" name="Text 2"/>
          <p:cNvSpPr/>
          <p:nvPr/>
        </p:nvSpPr>
        <p:spPr>
          <a:xfrm>
            <a:off x="793790" y="3255526"/>
            <a:ext cx="6244709" cy="453509"/>
          </a:xfrm>
          <a:prstGeom prst="rect">
            <a:avLst/>
          </a:prstGeom>
          <a:noFill/>
          <a:ln/>
        </p:spPr>
        <p:txBody>
          <a:bodyPr wrap="none" lIns="0" tIns="0" rIns="0" bIns="0" rtlCol="0" anchor="t"/>
          <a:lstStyle/>
          <a:p>
            <a:pPr algn="l" marL="342900" indent="-342900">
              <a:lnSpc>
                <a:spcPts val="2850"/>
              </a:lnSpc>
              <a:buSzPct val="100000"/>
              <a:buFont typeface="+mj-lt"/>
              <a:buAutoNum type="arabicPeriod" startAt="2"/>
            </a:pPr>
            <a:r>
              <a:rPr lang="en-US" sz="1750" dirty="0">
                <a:solidFill>
                  <a:srgbClr val="3C3939"/>
                </a:solidFill>
                <a:latin typeface="Roboto" pitchFamily="34" charset="0"/>
                <a:ea typeface="Roboto" pitchFamily="34" charset="-122"/>
                <a:cs typeface="Roboto" pitchFamily="34" charset="-120"/>
              </a:rPr>
              <a:t>AlMoaid Hashem Hashem</a:t>
            </a:r>
            <a:endParaRPr lang="en-US" sz="1750" dirty="0"/>
          </a:p>
        </p:txBody>
      </p:sp>
      <p:sp>
        <p:nvSpPr>
          <p:cNvPr id="5" name="Text 3"/>
          <p:cNvSpPr/>
          <p:nvPr/>
        </p:nvSpPr>
        <p:spPr>
          <a:xfrm>
            <a:off x="793790" y="3788331"/>
            <a:ext cx="6244709" cy="453509"/>
          </a:xfrm>
          <a:prstGeom prst="rect">
            <a:avLst/>
          </a:prstGeom>
          <a:noFill/>
          <a:ln/>
        </p:spPr>
        <p:txBody>
          <a:bodyPr wrap="none" lIns="0" tIns="0" rIns="0" bIns="0" rtlCol="0" anchor="t"/>
          <a:lstStyle/>
          <a:p>
            <a:pPr algn="l" marL="342900" indent="-342900">
              <a:lnSpc>
                <a:spcPts val="2850"/>
              </a:lnSpc>
              <a:buSzPct val="100000"/>
              <a:buFont typeface="+mj-lt"/>
              <a:buAutoNum type="arabicPeriod" startAt="3"/>
            </a:pPr>
            <a:r>
              <a:rPr lang="en-US" sz="1750" dirty="0">
                <a:solidFill>
                  <a:srgbClr val="3C3939"/>
                </a:solidFill>
                <a:latin typeface="Roboto" pitchFamily="34" charset="0"/>
                <a:ea typeface="Roboto" pitchFamily="34" charset="-122"/>
                <a:cs typeface="Roboto" pitchFamily="34" charset="-120"/>
              </a:rPr>
              <a:t>Hossam Salah Hassan</a:t>
            </a:r>
            <a:endParaRPr lang="en-US" sz="1750" dirty="0"/>
          </a:p>
        </p:txBody>
      </p:sp>
      <p:sp>
        <p:nvSpPr>
          <p:cNvPr id="6" name="Text 4"/>
          <p:cNvSpPr/>
          <p:nvPr/>
        </p:nvSpPr>
        <p:spPr>
          <a:xfrm>
            <a:off x="793790" y="4321135"/>
            <a:ext cx="6244709" cy="453509"/>
          </a:xfrm>
          <a:prstGeom prst="rect">
            <a:avLst/>
          </a:prstGeom>
          <a:noFill/>
          <a:ln/>
        </p:spPr>
        <p:txBody>
          <a:bodyPr wrap="none" lIns="0" tIns="0" rIns="0" bIns="0" rtlCol="0" anchor="t"/>
          <a:lstStyle/>
          <a:p>
            <a:pPr algn="l" marL="342900" indent="-342900">
              <a:lnSpc>
                <a:spcPts val="2850"/>
              </a:lnSpc>
              <a:buSzPct val="100000"/>
              <a:buFont typeface="+mj-lt"/>
              <a:buAutoNum type="arabicPeriod" startAt="4"/>
            </a:pPr>
            <a:r>
              <a:rPr lang="en-US" sz="1750" dirty="0">
                <a:solidFill>
                  <a:srgbClr val="3C3939"/>
                </a:solidFill>
                <a:latin typeface="Roboto" pitchFamily="34" charset="0"/>
                <a:ea typeface="Roboto" pitchFamily="34" charset="-122"/>
                <a:cs typeface="Roboto" pitchFamily="34" charset="-120"/>
              </a:rPr>
              <a:t>Ahmed Ashraf Taher</a:t>
            </a:r>
            <a:endParaRPr lang="en-US" sz="1750" dirty="0"/>
          </a:p>
        </p:txBody>
      </p:sp>
      <p:sp>
        <p:nvSpPr>
          <p:cNvPr id="7" name="Text 5"/>
          <p:cNvSpPr/>
          <p:nvPr/>
        </p:nvSpPr>
        <p:spPr>
          <a:xfrm>
            <a:off x="793790" y="4853940"/>
            <a:ext cx="6244709" cy="453509"/>
          </a:xfrm>
          <a:prstGeom prst="rect">
            <a:avLst/>
          </a:prstGeom>
          <a:noFill/>
          <a:ln/>
        </p:spPr>
        <p:txBody>
          <a:bodyPr wrap="none" lIns="0" tIns="0" rIns="0" bIns="0" rtlCol="0" anchor="t"/>
          <a:lstStyle/>
          <a:p>
            <a:pPr algn="l" marL="342900" indent="-342900">
              <a:lnSpc>
                <a:spcPts val="2850"/>
              </a:lnSpc>
              <a:buSzPct val="100000"/>
              <a:buFont typeface="+mj-lt"/>
              <a:buAutoNum type="arabicPeriod" startAt="5"/>
            </a:pPr>
            <a:r>
              <a:rPr lang="en-US" sz="1750" dirty="0">
                <a:solidFill>
                  <a:srgbClr val="3C3939"/>
                </a:solidFill>
                <a:latin typeface="Roboto" pitchFamily="34" charset="0"/>
                <a:ea typeface="Roboto" pitchFamily="34" charset="-122"/>
                <a:cs typeface="Roboto" pitchFamily="34" charset="-120"/>
              </a:rPr>
              <a:t>Ahmed Mostafa Ahmed</a:t>
            </a:r>
            <a:endParaRPr lang="en-US" sz="1750" dirty="0"/>
          </a:p>
        </p:txBody>
      </p:sp>
      <p:sp>
        <p:nvSpPr>
          <p:cNvPr id="8" name="Shape 6"/>
          <p:cNvSpPr/>
          <p:nvPr/>
        </p:nvSpPr>
        <p:spPr>
          <a:xfrm>
            <a:off x="7599521" y="3153728"/>
            <a:ext cx="396835" cy="396835"/>
          </a:xfrm>
          <a:prstGeom prst="roundRect">
            <a:avLst>
              <a:gd name="adj" fmla="val 24007"/>
            </a:avLst>
          </a:prstGeom>
          <a:solidFill>
            <a:srgbClr val="E1E1EA"/>
          </a:solidFill>
          <a:ln w="7620">
            <a:solidFill>
              <a:srgbClr val="C7C7D0"/>
            </a:solidFill>
            <a:prstDash val="solid"/>
          </a:ln>
        </p:spPr>
      </p:sp>
      <p:sp>
        <p:nvSpPr>
          <p:cNvPr id="9" name="Text 7"/>
          <p:cNvSpPr/>
          <p:nvPr/>
        </p:nvSpPr>
        <p:spPr>
          <a:xfrm>
            <a:off x="8223171" y="3153728"/>
            <a:ext cx="3402330" cy="425291"/>
          </a:xfrm>
          <a:prstGeom prst="rect">
            <a:avLst/>
          </a:prstGeom>
          <a:noFill/>
          <a:ln/>
        </p:spPr>
        <p:txBody>
          <a:bodyPr wrap="none" lIns="0" tIns="0" rIns="0" bIns="0" rtlCol="0" anchor="t"/>
          <a:lstStyle/>
          <a:p>
            <a:pPr indent="0" marL="0">
              <a:lnSpc>
                <a:spcPts val="3300"/>
              </a:lnSpc>
              <a:buNone/>
            </a:pPr>
            <a:r>
              <a:rPr lang="en-US" sz="2650" dirty="0">
                <a:solidFill>
                  <a:srgbClr val="3C3939"/>
                </a:solidFill>
                <a:latin typeface="Raleway" pitchFamily="34" charset="0"/>
                <a:ea typeface="Raleway" pitchFamily="34" charset="-122"/>
                <a:cs typeface="Raleway" pitchFamily="34" charset="-120"/>
              </a:rPr>
              <a:t>Supervised by : </a:t>
            </a:r>
            <a:endParaRPr lang="en-US" sz="2650" dirty="0"/>
          </a:p>
        </p:txBody>
      </p:sp>
      <p:sp>
        <p:nvSpPr>
          <p:cNvPr id="10" name="Text 8"/>
          <p:cNvSpPr/>
          <p:nvPr/>
        </p:nvSpPr>
        <p:spPr>
          <a:xfrm>
            <a:off x="8223171" y="3805833"/>
            <a:ext cx="5621060" cy="453509"/>
          </a:xfrm>
          <a:prstGeom prst="rect">
            <a:avLst/>
          </a:prstGeom>
          <a:noFill/>
          <a:ln/>
        </p:spPr>
        <p:txBody>
          <a:bodyPr wrap="none" lIns="0" tIns="0" rIns="0" bIns="0" rtlCol="0" anchor="t"/>
          <a:lstStyle/>
          <a:p>
            <a:pPr indent="0" marL="0">
              <a:lnSpc>
                <a:spcPts val="3550"/>
              </a:lnSpc>
              <a:buNone/>
            </a:pPr>
            <a:r>
              <a:rPr lang="en-US" sz="2200" dirty="0">
                <a:solidFill>
                  <a:srgbClr val="3C3939"/>
                </a:solidFill>
                <a:latin typeface="Roboto" pitchFamily="34" charset="0"/>
                <a:ea typeface="Roboto" pitchFamily="34" charset="-122"/>
                <a:cs typeface="Roboto" pitchFamily="34" charset="-120"/>
              </a:rPr>
              <a:t>Eng. Shrouk Gamal El-Ossaily</a:t>
            </a:r>
            <a:endParaRPr lang="en-US" sz="2200" dirty="0"/>
          </a:p>
        </p:txBody>
      </p:sp>
      <p:sp>
        <p:nvSpPr>
          <p:cNvPr id="11" name="Shape 9"/>
          <p:cNvSpPr/>
          <p:nvPr/>
        </p:nvSpPr>
        <p:spPr>
          <a:xfrm>
            <a:off x="7599521" y="4741307"/>
            <a:ext cx="396835" cy="396835"/>
          </a:xfrm>
          <a:prstGeom prst="roundRect">
            <a:avLst>
              <a:gd name="adj" fmla="val 24007"/>
            </a:avLst>
          </a:prstGeom>
          <a:solidFill>
            <a:srgbClr val="E1E1EA"/>
          </a:solidFill>
          <a:ln w="7620">
            <a:solidFill>
              <a:srgbClr val="C7C7D0"/>
            </a:solidFill>
            <a:prstDash val="solid"/>
          </a:ln>
        </p:spPr>
      </p:sp>
      <p:sp>
        <p:nvSpPr>
          <p:cNvPr id="12" name="Text 10"/>
          <p:cNvSpPr/>
          <p:nvPr/>
        </p:nvSpPr>
        <p:spPr>
          <a:xfrm>
            <a:off x="8223171" y="4741307"/>
            <a:ext cx="5621060" cy="453509"/>
          </a:xfrm>
          <a:prstGeom prst="rect">
            <a:avLst/>
          </a:prstGeom>
          <a:noFill/>
          <a:ln/>
        </p:spPr>
        <p:txBody>
          <a:bodyPr wrap="none" lIns="0" tIns="0" rIns="0" bIns="0" rtlCol="0" anchor="t"/>
          <a:lstStyle/>
          <a:p>
            <a:pPr indent="0" marL="0">
              <a:lnSpc>
                <a:spcPts val="3550"/>
              </a:lnSpc>
              <a:buNone/>
            </a:pPr>
            <a:r>
              <a:rPr lang="en-US" sz="2200" dirty="0">
                <a:solidFill>
                  <a:srgbClr val="3C3939"/>
                </a:solidFill>
                <a:latin typeface="Roboto" pitchFamily="34" charset="0"/>
                <a:ea typeface="Roboto" pitchFamily="34" charset="-122"/>
                <a:cs typeface="Roboto" pitchFamily="34" charset="-120"/>
              </a:rPr>
              <a:t>Digital Egypt Pioneers Initiative - DEPI</a:t>
            </a:r>
            <a:endParaRPr lang="en-US" sz="2200" dirty="0"/>
          </a:p>
        </p:txBody>
      </p:sp>
      <p:sp>
        <p:nvSpPr>
          <p:cNvPr id="13" name="Text 11"/>
          <p:cNvSpPr/>
          <p:nvPr/>
        </p:nvSpPr>
        <p:spPr>
          <a:xfrm>
            <a:off x="8223171" y="5398889"/>
            <a:ext cx="5621060" cy="362903"/>
          </a:xfrm>
          <a:prstGeom prst="rect">
            <a:avLst/>
          </a:prstGeom>
          <a:noFill/>
          <a:ln/>
        </p:spPr>
        <p:txBody>
          <a:bodyPr wrap="none" lIns="0" tIns="0" rIns="0" bIns="0" rtlCol="0" anchor="t"/>
          <a:lstStyle/>
          <a:p>
            <a:pPr indent="0" marL="0">
              <a:lnSpc>
                <a:spcPts val="2850"/>
              </a:lnSpc>
              <a:buNone/>
            </a:pPr>
            <a:endParaRPr lang="en-US" sz="1750" dirty="0"/>
          </a:p>
        </p:txBody>
      </p:sp>
      <p:sp>
        <p:nvSpPr>
          <p:cNvPr id="14" name="Text 12"/>
          <p:cNvSpPr/>
          <p:nvPr/>
        </p:nvSpPr>
        <p:spPr>
          <a:xfrm>
            <a:off x="793790" y="6272093"/>
            <a:ext cx="13042821"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864525"/>
            <a:ext cx="6119455" cy="708779"/>
          </a:xfrm>
          <a:prstGeom prst="rect">
            <a:avLst/>
          </a:prstGeom>
          <a:noFill/>
          <a:ln/>
        </p:spPr>
        <p:txBody>
          <a:bodyPr wrap="none" lIns="0" tIns="0" rIns="0" bIns="0" rtlCol="0" anchor="t"/>
          <a:lstStyle/>
          <a:p>
            <a:pPr indent="0" marL="0">
              <a:lnSpc>
                <a:spcPts val="5550"/>
              </a:lnSpc>
              <a:buNone/>
            </a:pPr>
            <a:r>
              <a:rPr lang="en-US" sz="4450" dirty="0">
                <a:solidFill>
                  <a:srgbClr val="1B1B27"/>
                </a:solidFill>
                <a:latin typeface="Raleway" pitchFamily="34" charset="0"/>
                <a:ea typeface="Raleway" pitchFamily="34" charset="-122"/>
                <a:cs typeface="Raleway" pitchFamily="34" charset="-120"/>
              </a:rPr>
              <a:t>Overview of the system</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An online platform for managing the learning process in universities, this website allows students to enroll in different courses, attend quizzes, and track their grades while allowing the professors to manage their own courses that they teach allowing them to add content, quizzes, and grades.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22340" y="490061"/>
            <a:ext cx="4445318" cy="555665"/>
          </a:xfrm>
          <a:prstGeom prst="rect">
            <a:avLst/>
          </a:prstGeom>
          <a:noFill/>
          <a:ln/>
        </p:spPr>
        <p:txBody>
          <a:bodyPr wrap="none" lIns="0" tIns="0" rIns="0" bIns="0" rtlCol="0" anchor="t"/>
          <a:lstStyle/>
          <a:p>
            <a:pPr indent="0" marL="0">
              <a:lnSpc>
                <a:spcPts val="4350"/>
              </a:lnSpc>
              <a:buNone/>
            </a:pPr>
            <a:r>
              <a:rPr lang="en-US" sz="3500" dirty="0">
                <a:solidFill>
                  <a:srgbClr val="1B1B27"/>
                </a:solidFill>
                <a:latin typeface="Raleway" pitchFamily="34" charset="0"/>
                <a:ea typeface="Raleway" pitchFamily="34" charset="-122"/>
                <a:cs typeface="Raleway" pitchFamily="34" charset="-120"/>
              </a:rPr>
              <a:t>Main Features</a:t>
            </a:r>
            <a:endParaRPr lang="en-US" sz="3500" dirty="0"/>
          </a:p>
        </p:txBody>
      </p:sp>
      <p:sp>
        <p:nvSpPr>
          <p:cNvPr id="3" name="Text 1"/>
          <p:cNvSpPr/>
          <p:nvPr/>
        </p:nvSpPr>
        <p:spPr>
          <a:xfrm>
            <a:off x="622340" y="1401247"/>
            <a:ext cx="13385721" cy="355640"/>
          </a:xfrm>
          <a:prstGeom prst="rect">
            <a:avLst/>
          </a:prstGeom>
          <a:noFill/>
          <a:ln/>
        </p:spPr>
        <p:txBody>
          <a:bodyPr wrap="none" lIns="0" tIns="0" rIns="0" bIns="0" rtlCol="0" anchor="t"/>
          <a:lstStyle/>
          <a:p>
            <a:pPr algn="l" marL="342900" indent="-342900">
              <a:lnSpc>
                <a:spcPts val="2200"/>
              </a:lnSpc>
              <a:buSzPct val="100000"/>
              <a:buChar char="•"/>
            </a:pPr>
            <a:r>
              <a:rPr lang="en-US" sz="1400" dirty="0">
                <a:solidFill>
                  <a:srgbClr val="3C3939"/>
                </a:solidFill>
                <a:latin typeface="Roboto" pitchFamily="34" charset="0"/>
                <a:ea typeface="Roboto" pitchFamily="34" charset="-122"/>
                <a:cs typeface="Roboto" pitchFamily="34" charset="-120"/>
              </a:rPr>
              <a:t>User Authentication: Students can sign up and log in, admins can create professors and other admins.</a:t>
            </a:r>
            <a:endParaRPr lang="en-US" sz="1400" dirty="0"/>
          </a:p>
        </p:txBody>
      </p:sp>
      <p:pic>
        <p:nvPicPr>
          <p:cNvPr id="4" name="Image 0" descr="preencoded.png">    </p:cNvPr>
          <p:cNvPicPr>
            <a:picLocks noChangeAspect="1"/>
          </p:cNvPicPr>
          <p:nvPr/>
        </p:nvPicPr>
        <p:blipFill>
          <a:blip r:embed="rId1"/>
          <a:stretch>
            <a:fillRect/>
          </a:stretch>
        </p:blipFill>
        <p:spPr>
          <a:xfrm>
            <a:off x="2281118" y="1935123"/>
            <a:ext cx="4953476" cy="2533769"/>
          </a:xfrm>
          <a:prstGeom prst="rect">
            <a:avLst/>
          </a:prstGeom>
        </p:spPr>
      </p:pic>
      <p:pic>
        <p:nvPicPr>
          <p:cNvPr id="5" name="Image 1" descr="preencoded.png">    </p:cNvPr>
          <p:cNvPicPr>
            <a:picLocks noChangeAspect="1"/>
          </p:cNvPicPr>
          <p:nvPr/>
        </p:nvPicPr>
        <p:blipFill>
          <a:blip r:embed="rId2"/>
          <a:stretch>
            <a:fillRect/>
          </a:stretch>
        </p:blipFill>
        <p:spPr>
          <a:xfrm>
            <a:off x="7376755" y="1935123"/>
            <a:ext cx="4972407" cy="2533769"/>
          </a:xfrm>
          <a:prstGeom prst="rect">
            <a:avLst/>
          </a:prstGeom>
        </p:spPr>
      </p:pic>
      <p:pic>
        <p:nvPicPr>
          <p:cNvPr id="6" name="Image 2" descr="preencoded.png">    </p:cNvPr>
          <p:cNvPicPr>
            <a:picLocks noChangeAspect="1"/>
          </p:cNvPicPr>
          <p:nvPr/>
        </p:nvPicPr>
        <p:blipFill>
          <a:blip r:embed="rId3"/>
          <a:stretch>
            <a:fillRect/>
          </a:stretch>
        </p:blipFill>
        <p:spPr>
          <a:xfrm>
            <a:off x="4366498" y="4785003"/>
            <a:ext cx="5897404" cy="295453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16255" y="405646"/>
            <a:ext cx="3688199" cy="461010"/>
          </a:xfrm>
          <a:prstGeom prst="rect">
            <a:avLst/>
          </a:prstGeom>
          <a:noFill/>
          <a:ln/>
        </p:spPr>
        <p:txBody>
          <a:bodyPr wrap="none" lIns="0" tIns="0" rIns="0" bIns="0" rtlCol="0" anchor="t"/>
          <a:lstStyle/>
          <a:p>
            <a:pPr indent="0" marL="0">
              <a:lnSpc>
                <a:spcPts val="3600"/>
              </a:lnSpc>
              <a:buNone/>
            </a:pPr>
            <a:r>
              <a:rPr lang="en-US" sz="2900" dirty="0">
                <a:solidFill>
                  <a:srgbClr val="1B1B27"/>
                </a:solidFill>
                <a:latin typeface="Raleway" pitchFamily="34" charset="0"/>
                <a:ea typeface="Raleway" pitchFamily="34" charset="-122"/>
                <a:cs typeface="Raleway" pitchFamily="34" charset="-120"/>
              </a:rPr>
              <a:t>Main Features</a:t>
            </a:r>
            <a:endParaRPr lang="en-US" sz="2900" dirty="0"/>
          </a:p>
        </p:txBody>
      </p:sp>
      <p:sp>
        <p:nvSpPr>
          <p:cNvPr id="3" name="Text 1"/>
          <p:cNvSpPr/>
          <p:nvPr/>
        </p:nvSpPr>
        <p:spPr>
          <a:xfrm>
            <a:off x="516255" y="1161693"/>
            <a:ext cx="13597890" cy="295037"/>
          </a:xfrm>
          <a:prstGeom prst="rect">
            <a:avLst/>
          </a:prstGeom>
          <a:noFill/>
          <a:ln/>
        </p:spPr>
        <p:txBody>
          <a:bodyPr wrap="none" lIns="0" tIns="0" rIns="0" bIns="0" rtlCol="0" anchor="t"/>
          <a:lstStyle/>
          <a:p>
            <a:pPr indent="0" marL="0">
              <a:lnSpc>
                <a:spcPts val="2300"/>
              </a:lnSpc>
              <a:buNone/>
            </a:pPr>
            <a:r>
              <a:rPr lang="en-US" sz="1450" dirty="0">
                <a:solidFill>
                  <a:srgbClr val="3C3939"/>
                </a:solidFill>
                <a:latin typeface="Roboto" pitchFamily="34" charset="0"/>
                <a:ea typeface="Roboto" pitchFamily="34" charset="-122"/>
                <a:cs typeface="Roboto" pitchFamily="34" charset="-120"/>
              </a:rPr>
              <a:t>User Authorization: Every type of user has their own Dashboards and authorities.</a:t>
            </a:r>
            <a:endParaRPr lang="en-US" sz="1450" dirty="0"/>
          </a:p>
        </p:txBody>
      </p:sp>
      <p:pic>
        <p:nvPicPr>
          <p:cNvPr id="4" name="Image 0" descr="preencoded.png">    </p:cNvPr>
          <p:cNvPicPr>
            <a:picLocks noChangeAspect="1"/>
          </p:cNvPicPr>
          <p:nvPr/>
        </p:nvPicPr>
        <p:blipFill>
          <a:blip r:embed="rId1"/>
          <a:stretch>
            <a:fillRect/>
          </a:stretch>
        </p:blipFill>
        <p:spPr>
          <a:xfrm>
            <a:off x="4335899" y="1622584"/>
            <a:ext cx="5958483" cy="2991088"/>
          </a:xfrm>
          <a:prstGeom prst="rect">
            <a:avLst/>
          </a:prstGeom>
        </p:spPr>
      </p:pic>
      <p:sp>
        <p:nvSpPr>
          <p:cNvPr id="5" name="Text 2"/>
          <p:cNvSpPr/>
          <p:nvPr/>
        </p:nvSpPr>
        <p:spPr>
          <a:xfrm>
            <a:off x="516255" y="4779526"/>
            <a:ext cx="13597890" cy="295037"/>
          </a:xfrm>
          <a:prstGeom prst="rect">
            <a:avLst/>
          </a:prstGeom>
          <a:noFill/>
          <a:ln/>
        </p:spPr>
        <p:txBody>
          <a:bodyPr wrap="none" lIns="0" tIns="0" rIns="0" bIns="0" rtlCol="0" anchor="t"/>
          <a:lstStyle/>
          <a:p>
            <a:pPr algn="l" marL="342900" indent="-342900">
              <a:lnSpc>
                <a:spcPts val="1850"/>
              </a:lnSpc>
              <a:buSzPct val="100000"/>
              <a:buChar char="•"/>
            </a:pPr>
            <a:r>
              <a:rPr lang="en-US" sz="1150" dirty="0">
                <a:solidFill>
                  <a:srgbClr val="3C3939"/>
                </a:solidFill>
                <a:latin typeface="Roboto" pitchFamily="34" charset="0"/>
                <a:ea typeface="Roboto" pitchFamily="34" charset="-122"/>
                <a:cs typeface="Roboto" pitchFamily="34" charset="-120"/>
              </a:rPr>
              <a:t>MCQ Quiz System: Professors can add new quizzes and students can take quizzes and get their marks</a:t>
            </a:r>
            <a:endParaRPr lang="en-US" sz="1150" dirty="0"/>
          </a:p>
        </p:txBody>
      </p:sp>
      <p:pic>
        <p:nvPicPr>
          <p:cNvPr id="6" name="Image 1" descr="preencoded.png">    </p:cNvPr>
          <p:cNvPicPr>
            <a:picLocks noChangeAspect="1"/>
          </p:cNvPicPr>
          <p:nvPr/>
        </p:nvPicPr>
        <p:blipFill>
          <a:blip r:embed="rId2"/>
          <a:stretch>
            <a:fillRect/>
          </a:stretch>
        </p:blipFill>
        <p:spPr>
          <a:xfrm>
            <a:off x="3096339" y="5223748"/>
            <a:ext cx="4125635" cy="2102287"/>
          </a:xfrm>
          <a:prstGeom prst="rect">
            <a:avLst/>
          </a:prstGeom>
        </p:spPr>
      </p:pic>
      <p:pic>
        <p:nvPicPr>
          <p:cNvPr id="7" name="Image 2" descr="preencoded.png">    </p:cNvPr>
          <p:cNvPicPr>
            <a:picLocks noChangeAspect="1"/>
          </p:cNvPicPr>
          <p:nvPr/>
        </p:nvPicPr>
        <p:blipFill>
          <a:blip r:embed="rId3"/>
          <a:stretch>
            <a:fillRect/>
          </a:stretch>
        </p:blipFill>
        <p:spPr>
          <a:xfrm>
            <a:off x="7339965" y="5223748"/>
            <a:ext cx="4193977" cy="2102287"/>
          </a:xfrm>
          <a:prstGeom prst="rect">
            <a:avLst/>
          </a:prstGeom>
        </p:spPr>
      </p:pic>
      <p:sp>
        <p:nvSpPr>
          <p:cNvPr id="8" name="Text 3"/>
          <p:cNvSpPr/>
          <p:nvPr/>
        </p:nvSpPr>
        <p:spPr>
          <a:xfrm>
            <a:off x="516255" y="7589520"/>
            <a:ext cx="13597890" cy="235982"/>
          </a:xfrm>
          <a:prstGeom prst="rect">
            <a:avLst/>
          </a:prstGeom>
          <a:noFill/>
          <a:ln/>
        </p:spPr>
        <p:txBody>
          <a:bodyPr wrap="none" lIns="0" tIns="0" rIns="0" bIns="0" rtlCol="0" anchor="t"/>
          <a:lstStyle/>
          <a:p>
            <a:pPr indent="0" marL="0">
              <a:lnSpc>
                <a:spcPts val="1850"/>
              </a:lnSpc>
              <a:buNone/>
            </a:pPr>
            <a:endParaRPr lang="en-US" sz="11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76526" y="610195"/>
            <a:ext cx="5547360" cy="693301"/>
          </a:xfrm>
          <a:prstGeom prst="rect">
            <a:avLst/>
          </a:prstGeom>
          <a:noFill/>
          <a:ln/>
        </p:spPr>
        <p:txBody>
          <a:bodyPr wrap="none" lIns="0" tIns="0" rIns="0" bIns="0" rtlCol="0" anchor="t"/>
          <a:lstStyle/>
          <a:p>
            <a:pPr indent="0" marL="0">
              <a:lnSpc>
                <a:spcPts val="5450"/>
              </a:lnSpc>
              <a:buNone/>
            </a:pPr>
            <a:r>
              <a:rPr lang="en-US" sz="4350" dirty="0">
                <a:solidFill>
                  <a:srgbClr val="1B1B27"/>
                </a:solidFill>
                <a:latin typeface="Raleway" pitchFamily="34" charset="0"/>
                <a:ea typeface="Raleway" pitchFamily="34" charset="-122"/>
                <a:cs typeface="Raleway" pitchFamily="34" charset="-120"/>
              </a:rPr>
              <a:t>Main Features</a:t>
            </a:r>
            <a:endParaRPr lang="en-US" sz="4350" dirty="0"/>
          </a:p>
        </p:txBody>
      </p:sp>
      <p:sp>
        <p:nvSpPr>
          <p:cNvPr id="3" name="Text 1"/>
          <p:cNvSpPr/>
          <p:nvPr/>
        </p:nvSpPr>
        <p:spPr>
          <a:xfrm>
            <a:off x="776526" y="1747242"/>
            <a:ext cx="13077349" cy="443865"/>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3C3939"/>
                </a:solidFill>
                <a:latin typeface="Roboto" pitchFamily="34" charset="0"/>
                <a:ea typeface="Roboto" pitchFamily="34" charset="-122"/>
                <a:cs typeface="Roboto" pitchFamily="34" charset="-120"/>
              </a:rPr>
              <a:t>Course content: Professors can add new material (PDFs) and students can view.</a:t>
            </a:r>
            <a:endParaRPr lang="en-US" sz="1700" dirty="0"/>
          </a:p>
        </p:txBody>
      </p:sp>
      <p:pic>
        <p:nvPicPr>
          <p:cNvPr id="4" name="Image 0" descr="preencoded.png">    </p:cNvPr>
          <p:cNvPicPr>
            <a:picLocks noChangeAspect="1"/>
          </p:cNvPicPr>
          <p:nvPr/>
        </p:nvPicPr>
        <p:blipFill>
          <a:blip r:embed="rId1"/>
          <a:stretch>
            <a:fillRect/>
          </a:stretch>
        </p:blipFill>
        <p:spPr>
          <a:xfrm>
            <a:off x="961906" y="2411730"/>
            <a:ext cx="6260544" cy="3161943"/>
          </a:xfrm>
          <a:prstGeom prst="rect">
            <a:avLst/>
          </a:prstGeom>
        </p:spPr>
      </p:pic>
      <p:pic>
        <p:nvPicPr>
          <p:cNvPr id="5" name="Image 1" descr="preencoded.png">    </p:cNvPr>
          <p:cNvPicPr>
            <a:picLocks noChangeAspect="1"/>
          </p:cNvPicPr>
          <p:nvPr/>
        </p:nvPicPr>
        <p:blipFill>
          <a:blip r:embed="rId2"/>
          <a:stretch>
            <a:fillRect/>
          </a:stretch>
        </p:blipFill>
        <p:spPr>
          <a:xfrm>
            <a:off x="7399853" y="2411730"/>
            <a:ext cx="6268522" cy="3161943"/>
          </a:xfrm>
          <a:prstGeom prst="rect">
            <a:avLst/>
          </a:prstGeom>
        </p:spPr>
      </p:pic>
      <p:sp>
        <p:nvSpPr>
          <p:cNvPr id="6" name="Text 2"/>
          <p:cNvSpPr/>
          <p:nvPr/>
        </p:nvSpPr>
        <p:spPr>
          <a:xfrm>
            <a:off x="776526" y="5966222"/>
            <a:ext cx="13077349" cy="355044"/>
          </a:xfrm>
          <a:prstGeom prst="rect">
            <a:avLst/>
          </a:prstGeom>
          <a:noFill/>
          <a:ln/>
        </p:spPr>
        <p:txBody>
          <a:bodyPr wrap="none" lIns="0" tIns="0" rIns="0" bIns="0" rtlCol="0" anchor="t"/>
          <a:lstStyle/>
          <a:p>
            <a:pPr indent="0" marL="0">
              <a:lnSpc>
                <a:spcPts val="2750"/>
              </a:lnSpc>
              <a:buNone/>
            </a:pPr>
            <a:endParaRPr lang="en-US" sz="1700" dirty="0"/>
          </a:p>
        </p:txBody>
      </p:sp>
      <p:sp>
        <p:nvSpPr>
          <p:cNvPr id="7" name="Text 3"/>
          <p:cNvSpPr/>
          <p:nvPr/>
        </p:nvSpPr>
        <p:spPr>
          <a:xfrm>
            <a:off x="776526" y="6570821"/>
            <a:ext cx="13077349" cy="443865"/>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3C3939"/>
                </a:solidFill>
                <a:latin typeface="Roboto" pitchFamily="34" charset="0"/>
                <a:ea typeface="Roboto" pitchFamily="34" charset="-122"/>
                <a:cs typeface="Roboto" pitchFamily="34" charset="-120"/>
              </a:rPr>
              <a:t>Modern and responsive Design</a:t>
            </a:r>
            <a:endParaRPr lang="en-US" sz="1700" dirty="0"/>
          </a:p>
        </p:txBody>
      </p:sp>
      <p:sp>
        <p:nvSpPr>
          <p:cNvPr id="8" name="Text 4"/>
          <p:cNvSpPr/>
          <p:nvPr/>
        </p:nvSpPr>
        <p:spPr>
          <a:xfrm>
            <a:off x="776526" y="7264241"/>
            <a:ext cx="13077349" cy="355044"/>
          </a:xfrm>
          <a:prstGeom prst="rect">
            <a:avLst/>
          </a:prstGeom>
          <a:noFill/>
          <a:ln/>
        </p:spPr>
        <p:txBody>
          <a:bodyPr wrap="none" lIns="0" tIns="0" rIns="0" bIns="0" rtlCol="0" anchor="t"/>
          <a:lstStyle/>
          <a:p>
            <a:pPr indent="0" marL="0">
              <a:lnSpc>
                <a:spcPts val="2750"/>
              </a:lnSpc>
              <a:buNone/>
            </a:pP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539960"/>
            <a:ext cx="9311997" cy="708779"/>
          </a:xfrm>
          <a:prstGeom prst="rect">
            <a:avLst/>
          </a:prstGeom>
          <a:noFill/>
          <a:ln/>
        </p:spPr>
        <p:txBody>
          <a:bodyPr wrap="none" lIns="0" tIns="0" rIns="0" bIns="0" rtlCol="0" anchor="t"/>
          <a:lstStyle/>
          <a:p>
            <a:pPr indent="0" marL="0">
              <a:lnSpc>
                <a:spcPts val="5550"/>
              </a:lnSpc>
              <a:buNone/>
            </a:pPr>
            <a:r>
              <a:rPr lang="en-US" sz="4450" dirty="0">
                <a:solidFill>
                  <a:srgbClr val="1B1B27"/>
                </a:solidFill>
                <a:latin typeface="Raleway" pitchFamily="34" charset="0"/>
                <a:ea typeface="Raleway" pitchFamily="34" charset="-122"/>
                <a:cs typeface="Raleway" pitchFamily="34" charset="-120"/>
              </a:rPr>
              <a:t>Student registration and enrollment</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B1B27"/>
                </a:solidFill>
                <a:latin typeface="Raleway" pitchFamily="34" charset="0"/>
                <a:ea typeface="Raleway" pitchFamily="34" charset="-122"/>
                <a:cs typeface="Raleway" pitchFamily="34" charset="-120"/>
              </a:rPr>
              <a:t>Online Application</a:t>
            </a:r>
            <a:endParaRPr lang="en-US" sz="2200" dirty="0"/>
          </a:p>
        </p:txBody>
      </p:sp>
      <p:sp>
        <p:nvSpPr>
          <p:cNvPr id="4" name="Text 2"/>
          <p:cNvSpPr/>
          <p:nvPr/>
        </p:nvSpPr>
        <p:spPr>
          <a:xfrm>
            <a:off x="793790" y="4396859"/>
            <a:ext cx="3978116" cy="725805"/>
          </a:xfrm>
          <a:prstGeom prst="rect">
            <a:avLst/>
          </a:prstGeom>
          <a:noFill/>
          <a:ln/>
        </p:spPr>
        <p:txBody>
          <a:bodyPr wrap="squar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Intuitive interface guides students through the application process.</a:t>
            </a:r>
            <a:endParaRPr lang="en-US" sz="1750" dirty="0"/>
          </a:p>
        </p:txBody>
      </p:sp>
      <p:sp>
        <p:nvSpPr>
          <p:cNvPr id="5" name="Text 3"/>
          <p:cNvSpPr/>
          <p:nvPr/>
        </p:nvSpPr>
        <p:spPr>
          <a:xfrm>
            <a:off x="5332928" y="3815715"/>
            <a:ext cx="3259931" cy="354330"/>
          </a:xfrm>
          <a:prstGeom prst="rect">
            <a:avLst/>
          </a:prstGeom>
          <a:noFill/>
          <a:ln/>
        </p:spPr>
        <p:txBody>
          <a:bodyPr wrap="none" lIns="0" tIns="0" rIns="0" bIns="0" rtlCol="0" anchor="t"/>
          <a:lstStyle/>
          <a:p>
            <a:pPr indent="0" marL="0">
              <a:lnSpc>
                <a:spcPts val="2750"/>
              </a:lnSpc>
              <a:buNone/>
            </a:pPr>
            <a:r>
              <a:rPr lang="en-US" sz="2200" dirty="0">
                <a:solidFill>
                  <a:srgbClr val="1B1B27"/>
                </a:solidFill>
                <a:latin typeface="Raleway" pitchFamily="34" charset="0"/>
                <a:ea typeface="Raleway" pitchFamily="34" charset="-122"/>
                <a:cs typeface="Raleway" pitchFamily="34" charset="-120"/>
              </a:rPr>
              <a:t>Enrollment Management</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Tracks student status, course selection, and progress towards degree completion.</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1B1B27"/>
                </a:solidFill>
                <a:latin typeface="Raleway" pitchFamily="34" charset="0"/>
                <a:ea typeface="Raleway" pitchFamily="34" charset="-122"/>
                <a:cs typeface="Raleway" pitchFamily="34" charset="-120"/>
              </a:rPr>
              <a:t>Academic Advising</a:t>
            </a:r>
            <a:endParaRPr lang="en-US" sz="2200" dirty="0"/>
          </a:p>
        </p:txBody>
      </p:sp>
      <p:sp>
        <p:nvSpPr>
          <p:cNvPr id="8" name="Text 6"/>
          <p:cNvSpPr/>
          <p:nvPr/>
        </p:nvSpPr>
        <p:spPr>
          <a:xfrm>
            <a:off x="9872067" y="4396859"/>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Provides personalized guidance to help students navigate their academic journey.</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148"/>
          </a:xfrm>
          <a:prstGeom prst="rect">
            <a:avLst/>
          </a:prstGeom>
        </p:spPr>
      </p:pic>
      <p:sp>
        <p:nvSpPr>
          <p:cNvPr id="3" name="Text 0"/>
          <p:cNvSpPr/>
          <p:nvPr/>
        </p:nvSpPr>
        <p:spPr>
          <a:xfrm>
            <a:off x="6258044" y="606266"/>
            <a:ext cx="7600712" cy="1378029"/>
          </a:xfrm>
          <a:prstGeom prst="rect">
            <a:avLst/>
          </a:prstGeom>
          <a:noFill/>
          <a:ln/>
        </p:spPr>
        <p:txBody>
          <a:bodyPr wrap="square" lIns="0" tIns="0" rIns="0" bIns="0" rtlCol="0" anchor="t"/>
          <a:lstStyle/>
          <a:p>
            <a:pPr indent="0" marL="0">
              <a:lnSpc>
                <a:spcPts val="5400"/>
              </a:lnSpc>
              <a:buNone/>
            </a:pPr>
            <a:r>
              <a:rPr lang="en-US" sz="4300" dirty="0">
                <a:solidFill>
                  <a:srgbClr val="1B1B27"/>
                </a:solidFill>
                <a:latin typeface="Raleway" pitchFamily="34" charset="0"/>
                <a:ea typeface="Raleway" pitchFamily="34" charset="-122"/>
                <a:cs typeface="Raleway" pitchFamily="34" charset="-120"/>
              </a:rPr>
              <a:t>Course scheduling and management</a:t>
            </a:r>
            <a:endParaRPr lang="en-US" sz="4300" dirty="0"/>
          </a:p>
        </p:txBody>
      </p:sp>
      <p:sp>
        <p:nvSpPr>
          <p:cNvPr id="4" name="Shape 1"/>
          <p:cNvSpPr/>
          <p:nvPr/>
        </p:nvSpPr>
        <p:spPr>
          <a:xfrm>
            <a:off x="6573441" y="2314932"/>
            <a:ext cx="30480" cy="5309949"/>
          </a:xfrm>
          <a:prstGeom prst="roundRect">
            <a:avLst>
              <a:gd name="adj" fmla="val 303837"/>
            </a:avLst>
          </a:prstGeom>
          <a:solidFill>
            <a:srgbClr val="C7C7D0"/>
          </a:solidFill>
          <a:ln/>
        </p:spPr>
      </p:sp>
      <p:sp>
        <p:nvSpPr>
          <p:cNvPr id="5" name="Shape 2"/>
          <p:cNvSpPr/>
          <p:nvPr/>
        </p:nvSpPr>
        <p:spPr>
          <a:xfrm>
            <a:off x="6806208" y="2795707"/>
            <a:ext cx="771644" cy="30480"/>
          </a:xfrm>
          <a:prstGeom prst="roundRect">
            <a:avLst>
              <a:gd name="adj" fmla="val 303837"/>
            </a:avLst>
          </a:prstGeom>
          <a:solidFill>
            <a:srgbClr val="C7C7D0"/>
          </a:solidFill>
          <a:ln/>
        </p:spPr>
      </p:sp>
      <p:sp>
        <p:nvSpPr>
          <p:cNvPr id="6" name="Shape 3"/>
          <p:cNvSpPr/>
          <p:nvPr/>
        </p:nvSpPr>
        <p:spPr>
          <a:xfrm>
            <a:off x="6340673" y="2562939"/>
            <a:ext cx="496014" cy="496014"/>
          </a:xfrm>
          <a:prstGeom prst="roundRect">
            <a:avLst>
              <a:gd name="adj" fmla="val 18671"/>
            </a:avLst>
          </a:prstGeom>
          <a:solidFill>
            <a:srgbClr val="E1E1EA"/>
          </a:solidFill>
          <a:ln w="7620">
            <a:solidFill>
              <a:srgbClr val="C7C7D0"/>
            </a:solidFill>
            <a:prstDash val="solid"/>
          </a:ln>
        </p:spPr>
      </p:sp>
      <p:sp>
        <p:nvSpPr>
          <p:cNvPr id="7" name="Text 4"/>
          <p:cNvSpPr/>
          <p:nvPr/>
        </p:nvSpPr>
        <p:spPr>
          <a:xfrm>
            <a:off x="6517838" y="2645569"/>
            <a:ext cx="141565" cy="330756"/>
          </a:xfrm>
          <a:prstGeom prst="rect">
            <a:avLst/>
          </a:prstGeom>
          <a:noFill/>
          <a:ln/>
        </p:spPr>
        <p:txBody>
          <a:bodyPr wrap="none" lIns="0" tIns="0" rIns="0" bIns="0" rtlCol="0" anchor="t"/>
          <a:lstStyle/>
          <a:p>
            <a:pPr algn="ctr" indent="0" marL="0">
              <a:lnSpc>
                <a:spcPts val="2600"/>
              </a:lnSpc>
              <a:buNone/>
            </a:pPr>
            <a:r>
              <a:rPr lang="en-US" sz="2600" dirty="0">
                <a:solidFill>
                  <a:srgbClr val="3C3939"/>
                </a:solidFill>
                <a:latin typeface="Raleway" pitchFamily="34" charset="0"/>
                <a:ea typeface="Raleway" pitchFamily="34" charset="-122"/>
                <a:cs typeface="Raleway" pitchFamily="34" charset="-120"/>
              </a:rPr>
              <a:t>1</a:t>
            </a:r>
            <a:endParaRPr lang="en-US" sz="2600" dirty="0"/>
          </a:p>
        </p:txBody>
      </p:sp>
      <p:sp>
        <p:nvSpPr>
          <p:cNvPr id="8" name="Text 5"/>
          <p:cNvSpPr/>
          <p:nvPr/>
        </p:nvSpPr>
        <p:spPr>
          <a:xfrm>
            <a:off x="7801332" y="2535317"/>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3C3939"/>
                </a:solidFill>
                <a:latin typeface="Raleway" pitchFamily="34" charset="0"/>
                <a:ea typeface="Raleway" pitchFamily="34" charset="-122"/>
                <a:cs typeface="Raleway" pitchFamily="34" charset="-120"/>
              </a:rPr>
              <a:t>Course Catalog</a:t>
            </a:r>
            <a:endParaRPr lang="en-US" sz="2150" dirty="0"/>
          </a:p>
        </p:txBody>
      </p:sp>
      <p:sp>
        <p:nvSpPr>
          <p:cNvPr id="9" name="Text 6"/>
          <p:cNvSpPr/>
          <p:nvPr/>
        </p:nvSpPr>
        <p:spPr>
          <a:xfrm>
            <a:off x="7801332" y="301204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3C3939"/>
                </a:solidFill>
                <a:latin typeface="Roboto" pitchFamily="34" charset="0"/>
                <a:ea typeface="Roboto" pitchFamily="34" charset="-122"/>
                <a:cs typeface="Roboto" pitchFamily="34" charset="-120"/>
              </a:rPr>
              <a:t>Comprehensive listing of all available courses, including descriptions, prerequisites, and schedules.</a:t>
            </a:r>
            <a:endParaRPr lang="en-US" sz="1700" dirty="0"/>
          </a:p>
        </p:txBody>
      </p:sp>
      <p:sp>
        <p:nvSpPr>
          <p:cNvPr id="10" name="Shape 7"/>
          <p:cNvSpPr/>
          <p:nvPr/>
        </p:nvSpPr>
        <p:spPr>
          <a:xfrm>
            <a:off x="6806208" y="4639151"/>
            <a:ext cx="771644" cy="30480"/>
          </a:xfrm>
          <a:prstGeom prst="roundRect">
            <a:avLst>
              <a:gd name="adj" fmla="val 303837"/>
            </a:avLst>
          </a:prstGeom>
          <a:solidFill>
            <a:srgbClr val="C7C7D0"/>
          </a:solidFill>
          <a:ln/>
        </p:spPr>
      </p:sp>
      <p:sp>
        <p:nvSpPr>
          <p:cNvPr id="11" name="Shape 8"/>
          <p:cNvSpPr/>
          <p:nvPr/>
        </p:nvSpPr>
        <p:spPr>
          <a:xfrm>
            <a:off x="6340673" y="4406384"/>
            <a:ext cx="496014" cy="496014"/>
          </a:xfrm>
          <a:prstGeom prst="roundRect">
            <a:avLst>
              <a:gd name="adj" fmla="val 18671"/>
            </a:avLst>
          </a:prstGeom>
          <a:solidFill>
            <a:srgbClr val="E1E1EA"/>
          </a:solidFill>
          <a:ln w="7620">
            <a:solidFill>
              <a:srgbClr val="C7C7D0"/>
            </a:solidFill>
            <a:prstDash val="solid"/>
          </a:ln>
        </p:spPr>
      </p:sp>
      <p:sp>
        <p:nvSpPr>
          <p:cNvPr id="12" name="Text 9"/>
          <p:cNvSpPr/>
          <p:nvPr/>
        </p:nvSpPr>
        <p:spPr>
          <a:xfrm>
            <a:off x="6502479" y="4489013"/>
            <a:ext cx="172283" cy="330756"/>
          </a:xfrm>
          <a:prstGeom prst="rect">
            <a:avLst/>
          </a:prstGeom>
          <a:noFill/>
          <a:ln/>
        </p:spPr>
        <p:txBody>
          <a:bodyPr wrap="none" lIns="0" tIns="0" rIns="0" bIns="0" rtlCol="0" anchor="t"/>
          <a:lstStyle/>
          <a:p>
            <a:pPr algn="ctr" indent="0" marL="0">
              <a:lnSpc>
                <a:spcPts val="2600"/>
              </a:lnSpc>
              <a:buNone/>
            </a:pPr>
            <a:r>
              <a:rPr lang="en-US" sz="2600" dirty="0">
                <a:solidFill>
                  <a:srgbClr val="3C3939"/>
                </a:solidFill>
                <a:latin typeface="Raleway" pitchFamily="34" charset="0"/>
                <a:ea typeface="Raleway" pitchFamily="34" charset="-122"/>
                <a:cs typeface="Raleway" pitchFamily="34" charset="-120"/>
              </a:rPr>
              <a:t>2</a:t>
            </a:r>
            <a:endParaRPr lang="en-US" sz="2600" dirty="0"/>
          </a:p>
        </p:txBody>
      </p:sp>
      <p:sp>
        <p:nvSpPr>
          <p:cNvPr id="13" name="Text 10"/>
          <p:cNvSpPr/>
          <p:nvPr/>
        </p:nvSpPr>
        <p:spPr>
          <a:xfrm>
            <a:off x="7801332" y="4378762"/>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3C3939"/>
                </a:solidFill>
                <a:latin typeface="Raleway" pitchFamily="34" charset="0"/>
                <a:ea typeface="Raleway" pitchFamily="34" charset="-122"/>
                <a:cs typeface="Raleway" pitchFamily="34" charset="-120"/>
              </a:rPr>
              <a:t>Class Scheduling</a:t>
            </a:r>
            <a:endParaRPr lang="en-US" sz="2150" dirty="0"/>
          </a:p>
        </p:txBody>
      </p:sp>
      <p:sp>
        <p:nvSpPr>
          <p:cNvPr id="14" name="Text 11"/>
          <p:cNvSpPr/>
          <p:nvPr/>
        </p:nvSpPr>
        <p:spPr>
          <a:xfrm>
            <a:off x="7801332" y="4855488"/>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3C3939"/>
                </a:solidFill>
                <a:latin typeface="Roboto" pitchFamily="34" charset="0"/>
                <a:ea typeface="Roboto" pitchFamily="34" charset="-122"/>
                <a:cs typeface="Roboto" pitchFamily="34" charset="-120"/>
              </a:rPr>
              <a:t>Intelligently assigns classrooms, professors, and time slots to optimize the academic calendar.</a:t>
            </a:r>
            <a:endParaRPr lang="en-US" sz="1700" dirty="0"/>
          </a:p>
        </p:txBody>
      </p:sp>
      <p:sp>
        <p:nvSpPr>
          <p:cNvPr id="15" name="Shape 12"/>
          <p:cNvSpPr/>
          <p:nvPr/>
        </p:nvSpPr>
        <p:spPr>
          <a:xfrm>
            <a:off x="6806208" y="6482596"/>
            <a:ext cx="771644" cy="30480"/>
          </a:xfrm>
          <a:prstGeom prst="roundRect">
            <a:avLst>
              <a:gd name="adj" fmla="val 303837"/>
            </a:avLst>
          </a:prstGeom>
          <a:solidFill>
            <a:srgbClr val="C7C7D0"/>
          </a:solidFill>
          <a:ln/>
        </p:spPr>
      </p:sp>
      <p:sp>
        <p:nvSpPr>
          <p:cNvPr id="16" name="Shape 13"/>
          <p:cNvSpPr/>
          <p:nvPr/>
        </p:nvSpPr>
        <p:spPr>
          <a:xfrm>
            <a:off x="6340673" y="6249829"/>
            <a:ext cx="496014" cy="496014"/>
          </a:xfrm>
          <a:prstGeom prst="roundRect">
            <a:avLst>
              <a:gd name="adj" fmla="val 18671"/>
            </a:avLst>
          </a:prstGeom>
          <a:solidFill>
            <a:srgbClr val="E1E1EA"/>
          </a:solidFill>
          <a:ln w="7620">
            <a:solidFill>
              <a:srgbClr val="C7C7D0"/>
            </a:solidFill>
            <a:prstDash val="solid"/>
          </a:ln>
        </p:spPr>
      </p:sp>
      <p:sp>
        <p:nvSpPr>
          <p:cNvPr id="17" name="Text 14"/>
          <p:cNvSpPr/>
          <p:nvPr/>
        </p:nvSpPr>
        <p:spPr>
          <a:xfrm>
            <a:off x="6500336" y="6332458"/>
            <a:ext cx="176570" cy="330756"/>
          </a:xfrm>
          <a:prstGeom prst="rect">
            <a:avLst/>
          </a:prstGeom>
          <a:noFill/>
          <a:ln/>
        </p:spPr>
        <p:txBody>
          <a:bodyPr wrap="none" lIns="0" tIns="0" rIns="0" bIns="0" rtlCol="0" anchor="t"/>
          <a:lstStyle/>
          <a:p>
            <a:pPr algn="ctr" indent="0" marL="0">
              <a:lnSpc>
                <a:spcPts val="2600"/>
              </a:lnSpc>
              <a:buNone/>
            </a:pPr>
            <a:r>
              <a:rPr lang="en-US" sz="2600" dirty="0">
                <a:solidFill>
                  <a:srgbClr val="3C3939"/>
                </a:solidFill>
                <a:latin typeface="Raleway" pitchFamily="34" charset="0"/>
                <a:ea typeface="Raleway" pitchFamily="34" charset="-122"/>
                <a:cs typeface="Raleway" pitchFamily="34" charset="-120"/>
              </a:rPr>
              <a:t>3</a:t>
            </a:r>
            <a:endParaRPr lang="en-US" sz="2600" dirty="0"/>
          </a:p>
        </p:txBody>
      </p:sp>
      <p:sp>
        <p:nvSpPr>
          <p:cNvPr id="18" name="Text 15"/>
          <p:cNvSpPr/>
          <p:nvPr/>
        </p:nvSpPr>
        <p:spPr>
          <a:xfrm>
            <a:off x="7801332" y="6222206"/>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3C3939"/>
                </a:solidFill>
                <a:latin typeface="Raleway" pitchFamily="34" charset="0"/>
                <a:ea typeface="Raleway" pitchFamily="34" charset="-122"/>
                <a:cs typeface="Raleway" pitchFamily="34" charset="-120"/>
              </a:rPr>
              <a:t>Student Enrollment</a:t>
            </a:r>
            <a:endParaRPr lang="en-US" sz="2150" dirty="0"/>
          </a:p>
        </p:txBody>
      </p:sp>
      <p:sp>
        <p:nvSpPr>
          <p:cNvPr id="19" name="Text 16"/>
          <p:cNvSpPr/>
          <p:nvPr/>
        </p:nvSpPr>
        <p:spPr>
          <a:xfrm>
            <a:off x="7801332" y="669893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3C3939"/>
                </a:solidFill>
                <a:latin typeface="Roboto" pitchFamily="34" charset="0"/>
                <a:ea typeface="Roboto" pitchFamily="34" charset="-122"/>
                <a:cs typeface="Roboto" pitchFamily="34" charset="-120"/>
              </a:rPr>
              <a:t>Allows students to easily select and enroll in their desired courses.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99974"/>
            <a:ext cx="6095643" cy="708779"/>
          </a:xfrm>
          <a:prstGeom prst="rect">
            <a:avLst/>
          </a:prstGeom>
          <a:noFill/>
          <a:ln/>
        </p:spPr>
        <p:txBody>
          <a:bodyPr wrap="none" lIns="0" tIns="0" rIns="0" bIns="0" rtlCol="0" anchor="t"/>
          <a:lstStyle/>
          <a:p>
            <a:pPr indent="0" marL="0">
              <a:lnSpc>
                <a:spcPts val="5550"/>
              </a:lnSpc>
              <a:buNone/>
            </a:pPr>
            <a:r>
              <a:rPr lang="en-US" sz="4450" dirty="0">
                <a:solidFill>
                  <a:srgbClr val="1B1B27"/>
                </a:solidFill>
                <a:latin typeface="Raleway" pitchFamily="34" charset="0"/>
                <a:ea typeface="Raleway" pitchFamily="34" charset="-122"/>
                <a:cs typeface="Raleway" pitchFamily="34" charset="-120"/>
              </a:rPr>
              <a:t>Grading and transcripts</a:t>
            </a:r>
            <a:endParaRPr lang="en-US" sz="4450" dirty="0"/>
          </a:p>
        </p:txBody>
      </p:sp>
      <p:sp>
        <p:nvSpPr>
          <p:cNvPr id="4" name="Shape 1"/>
          <p:cNvSpPr/>
          <p:nvPr/>
        </p:nvSpPr>
        <p:spPr>
          <a:xfrm>
            <a:off x="793790" y="2748915"/>
            <a:ext cx="7556421" cy="3780711"/>
          </a:xfrm>
          <a:prstGeom prst="roundRect">
            <a:avLst>
              <a:gd name="adj" fmla="val 2520"/>
            </a:avLst>
          </a:prstGeom>
          <a:noFill/>
          <a:ln w="7620">
            <a:solidFill>
              <a:srgbClr val="000000">
                <a:alpha val="8000"/>
              </a:srgbClr>
            </a:solidFill>
            <a:prstDash val="solid"/>
          </a:ln>
        </p:spPr>
      </p:sp>
      <p:sp>
        <p:nvSpPr>
          <p:cNvPr id="5" name="Shape 2"/>
          <p:cNvSpPr/>
          <p:nvPr/>
        </p:nvSpPr>
        <p:spPr>
          <a:xfrm>
            <a:off x="801410" y="2756535"/>
            <a:ext cx="7541181" cy="1013222"/>
          </a:xfrm>
          <a:prstGeom prst="rect">
            <a:avLst/>
          </a:prstGeom>
          <a:solidFill>
            <a:srgbClr val="FFFFFF">
              <a:alpha val="4000"/>
            </a:srgbClr>
          </a:solidFill>
          <a:ln/>
        </p:spPr>
      </p:sp>
      <p:sp>
        <p:nvSpPr>
          <p:cNvPr id="6" name="Text 3"/>
          <p:cNvSpPr/>
          <p:nvPr/>
        </p:nvSpPr>
        <p:spPr>
          <a:xfrm>
            <a:off x="1028224" y="2900243"/>
            <a:ext cx="3313152" cy="362903"/>
          </a:xfrm>
          <a:prstGeom prst="rect">
            <a:avLst/>
          </a:prstGeom>
          <a:noFill/>
          <a:ln/>
        </p:spPr>
        <p:txBody>
          <a:bodyPr wrap="non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Grade Entry</a:t>
            </a:r>
            <a:endParaRPr lang="en-US" sz="1750" dirty="0"/>
          </a:p>
        </p:txBody>
      </p:sp>
      <p:sp>
        <p:nvSpPr>
          <p:cNvPr id="7" name="Text 4"/>
          <p:cNvSpPr/>
          <p:nvPr/>
        </p:nvSpPr>
        <p:spPr>
          <a:xfrm>
            <a:off x="4802624" y="2900243"/>
            <a:ext cx="3313152" cy="725805"/>
          </a:xfrm>
          <a:prstGeom prst="rect">
            <a:avLst/>
          </a:prstGeom>
          <a:noFill/>
          <a:ln/>
        </p:spPr>
        <p:txBody>
          <a:bodyPr wrap="squar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Streamlined interface for faculty to submit student grades .</a:t>
            </a:r>
            <a:endParaRPr lang="en-US" sz="1750" dirty="0"/>
          </a:p>
        </p:txBody>
      </p:sp>
      <p:sp>
        <p:nvSpPr>
          <p:cNvPr id="8" name="Shape 5"/>
          <p:cNvSpPr/>
          <p:nvPr/>
        </p:nvSpPr>
        <p:spPr>
          <a:xfrm>
            <a:off x="801410" y="3769757"/>
            <a:ext cx="7541181" cy="1376124"/>
          </a:xfrm>
          <a:prstGeom prst="rect">
            <a:avLst/>
          </a:prstGeom>
          <a:solidFill>
            <a:srgbClr val="000000">
              <a:alpha val="4000"/>
            </a:srgbClr>
          </a:solidFill>
          <a:ln/>
        </p:spPr>
      </p:sp>
      <p:sp>
        <p:nvSpPr>
          <p:cNvPr id="9" name="Text 6"/>
          <p:cNvSpPr/>
          <p:nvPr/>
        </p:nvSpPr>
        <p:spPr>
          <a:xfrm>
            <a:off x="1028224" y="3913465"/>
            <a:ext cx="3313152" cy="362903"/>
          </a:xfrm>
          <a:prstGeom prst="rect">
            <a:avLst/>
          </a:prstGeom>
          <a:noFill/>
          <a:ln/>
        </p:spPr>
        <p:txBody>
          <a:bodyPr wrap="non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Grade Calculations</a:t>
            </a:r>
            <a:endParaRPr lang="en-US" sz="1750" dirty="0"/>
          </a:p>
        </p:txBody>
      </p:sp>
      <p:sp>
        <p:nvSpPr>
          <p:cNvPr id="10" name="Text 7"/>
          <p:cNvSpPr/>
          <p:nvPr/>
        </p:nvSpPr>
        <p:spPr>
          <a:xfrm>
            <a:off x="4802624" y="3913465"/>
            <a:ext cx="3313152" cy="1088708"/>
          </a:xfrm>
          <a:prstGeom prst="rect">
            <a:avLst/>
          </a:prstGeom>
          <a:noFill/>
          <a:ln/>
        </p:spPr>
        <p:txBody>
          <a:bodyPr wrap="squar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Automatically computes grade point averages and academic standing.</a:t>
            </a:r>
            <a:endParaRPr lang="en-US" sz="1750" dirty="0"/>
          </a:p>
        </p:txBody>
      </p:sp>
      <p:sp>
        <p:nvSpPr>
          <p:cNvPr id="11" name="Shape 8"/>
          <p:cNvSpPr/>
          <p:nvPr/>
        </p:nvSpPr>
        <p:spPr>
          <a:xfrm>
            <a:off x="801410" y="5145881"/>
            <a:ext cx="7541181" cy="1376124"/>
          </a:xfrm>
          <a:prstGeom prst="rect">
            <a:avLst/>
          </a:prstGeom>
          <a:solidFill>
            <a:srgbClr val="FFFFFF">
              <a:alpha val="4000"/>
            </a:srgbClr>
          </a:solidFill>
          <a:ln/>
        </p:spPr>
      </p:sp>
      <p:sp>
        <p:nvSpPr>
          <p:cNvPr id="12" name="Text 9"/>
          <p:cNvSpPr/>
          <p:nvPr/>
        </p:nvSpPr>
        <p:spPr>
          <a:xfrm>
            <a:off x="1028224" y="5289590"/>
            <a:ext cx="3313152" cy="362903"/>
          </a:xfrm>
          <a:prstGeom prst="rect">
            <a:avLst/>
          </a:prstGeom>
          <a:noFill/>
          <a:ln/>
        </p:spPr>
        <p:txBody>
          <a:bodyPr wrap="non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Verification Services</a:t>
            </a:r>
            <a:endParaRPr lang="en-US" sz="1750" dirty="0"/>
          </a:p>
        </p:txBody>
      </p:sp>
      <p:sp>
        <p:nvSpPr>
          <p:cNvPr id="13" name="Text 10"/>
          <p:cNvSpPr/>
          <p:nvPr/>
        </p:nvSpPr>
        <p:spPr>
          <a:xfrm>
            <a:off x="4802624" y="5289590"/>
            <a:ext cx="3313152" cy="1088708"/>
          </a:xfrm>
          <a:prstGeom prst="rect">
            <a:avLst/>
          </a:prstGeom>
          <a:noFill/>
          <a:ln/>
        </p:spPr>
        <p:txBody>
          <a:bodyPr wrap="square" lIns="0" tIns="0" rIns="0" bIns="0" rtlCol="0" anchor="t"/>
          <a:lstStyle/>
          <a:p>
            <a:pPr indent="0" marL="0">
              <a:lnSpc>
                <a:spcPts val="2850"/>
              </a:lnSpc>
              <a:buNone/>
            </a:pPr>
            <a:r>
              <a:rPr lang="en-US" sz="1750" dirty="0">
                <a:solidFill>
                  <a:srgbClr val="3C3939"/>
                </a:solidFill>
                <a:latin typeface="Roboto" pitchFamily="34" charset="0"/>
                <a:ea typeface="Roboto" pitchFamily="34" charset="-122"/>
                <a:cs typeface="Roboto" pitchFamily="34" charset="-120"/>
              </a:rPr>
              <a:t>Provides secure access to student records for authorized parties.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2024-10-24T10:14:15Z</dcterms:created>
  <dcterms:modified xsi:type="dcterms:W3CDTF">2024-10-24T10:14:15Z</dcterms:modified>
</cp:coreProperties>
</file>